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944" r:id="rId3"/>
    <p:sldId id="946" r:id="rId4"/>
    <p:sldId id="945" r:id="rId5"/>
    <p:sldId id="257" r:id="rId6"/>
    <p:sldId id="94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2" d="100"/>
          <a:sy n="102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383DF-3B30-BA4E-8818-8636CFBD86AA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525C1-0C85-B644-8A42-7957194D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6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B7332-921A-D041-92B2-060444364A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0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CC94-9432-CFA0-2CCE-217B7854E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D69EA-7AE4-5816-33C9-9B1C33307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A622A-A913-4689-3DEF-5C95EE882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5095D-17A4-8270-3B79-7184141D0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B7332-921A-D041-92B2-060444364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4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12AF-B152-C3E7-713F-3DE483BCA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E5FD7-F6FB-6B53-D978-004FAE910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7B48-0D6F-60DF-99D8-1428952B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7FC32-7A4A-3633-E2CB-E8C86DAE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93C4D-A018-494E-C577-F01BD194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0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6FEE-3F8D-EFBE-AAEA-DF63A46E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0079D-C960-95C3-9915-FAD62A8FB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AC664-467C-9D81-D80A-0A7C739FC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CEEA3-1CB8-EC4E-C997-0E97EC54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0C66C-B690-6208-4E85-9EFFA64A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1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E4A550-2259-7969-35DA-2D00AD90D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3F4AD-F94C-E892-745E-2AE4BB2DE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4F356-0EC9-B504-DB72-2C37F7A7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52C43-243A-BF4B-3DAE-77309A90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1591D-481E-A591-953A-D6301B3C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22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51C6-F96F-F9C8-9DF5-0BB31DA3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811A6-73CA-1A19-C1D3-449AC418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6EFAE-C1DF-37E1-6707-5440E6B25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53EE6-B925-5840-DED0-867C4D33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50F7-2210-1AF7-7A31-790FF735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2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F4E9-6104-3CBB-FB27-4A73F1A9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408FB-D610-CB95-05D6-BA65C77F3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A833C-C604-E1FB-DB60-C29104CF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0D76D-A589-241B-A434-6A571651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63701-72F3-C95A-82E3-489B2BDA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92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543B-0C14-D644-41F4-684E8C71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D5F6-781D-5076-F74D-03D1C0795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7351D-DC50-8466-FF98-6BBF7036B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9AD29-FD91-CEBA-C9CD-7FEFCFEAA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833C0-E27D-1FD0-73A4-FAC06526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5F0E6-2E0A-B5CF-8983-59E20E93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8BEF8-63BB-7B92-82E0-74677CF6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7CDD4-3E11-AF65-90A2-067275423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15E9B-FE4C-8B1A-C7A8-3123E5DA7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405FD-DDB6-A6C1-63D5-90F35DD58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28258C-BAE4-DA03-0113-EC971CC03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BD71F-92F3-5B8B-5CA6-3C4C1162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FE861-6FD9-1A74-19C9-7D8E8606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998F7-6D66-8A5C-D48C-B5B543CF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AECF-4C6E-F647-508B-4F7C1F32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85911-5BF5-08D4-1469-5D2723AF7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FAC77-15BA-A1D7-1FAA-81BDA640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6ED50-C442-2876-68F5-786F65E1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BABDF-C565-EBF2-8AD8-D941A5E7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F605B2-E9B1-CCB4-0DC7-A13A3D98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1FF6B-4DBE-E14B-DD41-8093B0A0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72A4-FFC8-D9CD-89CF-2D1A10752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DA61-B4A1-7081-CC14-3387FED43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BF343-0508-0554-1145-411BCBB87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0F7F3-08BF-52F1-4788-231C563A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F52F1-72AB-7191-D3FF-804A1DCE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3DA39-F2AE-F0C8-3BFB-590BDB1C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5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2768-4598-8F8E-2AC3-7E7A10CA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8EA75-E86C-6067-0244-417082665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D1D1A-73DD-38D2-BF2F-8645B18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D2918-5270-B7EC-3CA5-EDBC7169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01146-DCC9-C2BB-2E53-DB458A68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88A9D-5FE1-74C3-9ABD-CC9CC35F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71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6E0E8-5CD9-21A6-30CE-98AAAB512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FB9C2-4A71-D89B-0401-78A58E7C4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FAC00-8AD3-FBAA-07F2-7E8138EE0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562B7F-187D-5D4A-A57F-88822ACA7DCE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68F93-E1CA-2F87-DC58-155D6AFBF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ADC45-FB7E-C732-ABC6-A96CF9663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2E9E10-5429-E84B-9FCD-182590026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8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A535-63DA-35A9-76C7-5BE4191AE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CP Bootcamp Project</a:t>
            </a:r>
          </a:p>
        </p:txBody>
      </p:sp>
    </p:spTree>
    <p:extLst>
      <p:ext uri="{BB962C8B-B14F-4D97-AF65-F5344CB8AC3E}">
        <p14:creationId xmlns:p14="http://schemas.microsoft.com/office/powerpoint/2010/main" val="212047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26FAE-88E0-8DD1-86F6-9041DDAC7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E9ED-C408-D705-4A74-91591B18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8" y="105135"/>
            <a:ext cx="11274862" cy="1040620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Protein degradation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71376-E210-0070-91A8-8922191F5FAE}"/>
              </a:ext>
            </a:extLst>
          </p:cNvPr>
          <p:cNvSpPr/>
          <p:nvPr/>
        </p:nvSpPr>
        <p:spPr>
          <a:xfrm rot="18749618">
            <a:off x="400976" y="4015362"/>
            <a:ext cx="817382" cy="1447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A4D5A0-FCE1-612C-387A-481DF8734FFA}"/>
              </a:ext>
            </a:extLst>
          </p:cNvPr>
          <p:cNvSpPr/>
          <p:nvPr/>
        </p:nvSpPr>
        <p:spPr>
          <a:xfrm rot="1110356">
            <a:off x="5710104" y="3725448"/>
            <a:ext cx="409621" cy="1447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BBB51-6931-43A7-6A42-FBD1146D4FA6}"/>
              </a:ext>
            </a:extLst>
          </p:cNvPr>
          <p:cNvSpPr txBox="1"/>
          <p:nvPr/>
        </p:nvSpPr>
        <p:spPr>
          <a:xfrm>
            <a:off x="7245470" y="6611779"/>
            <a:ext cx="60978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Tsai, J. M., Nowak, R. P., Ebert, B. L. &amp; Fischer, E. S.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Nat. Rev. Mol. Cell Biol.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(2024)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97155-F5ED-8479-1753-FA756C3D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947" y="1583530"/>
            <a:ext cx="3044441" cy="43909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51947F-6EEC-2C07-0446-8063AD7C7AF4}"/>
              </a:ext>
            </a:extLst>
          </p:cNvPr>
          <p:cNvSpPr/>
          <p:nvPr/>
        </p:nvSpPr>
        <p:spPr>
          <a:xfrm>
            <a:off x="2032947" y="1430697"/>
            <a:ext cx="239473" cy="141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E43F0-8D1A-DF7B-DEE8-D6057834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94" y="1421284"/>
            <a:ext cx="2939138" cy="4553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7743C2-208D-2FC3-F934-8738DE2666BB}"/>
              </a:ext>
            </a:extLst>
          </p:cNvPr>
          <p:cNvSpPr/>
          <p:nvPr/>
        </p:nvSpPr>
        <p:spPr>
          <a:xfrm>
            <a:off x="9320962" y="3429000"/>
            <a:ext cx="239473" cy="141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6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72881-78B3-4F07-84D1-370E38836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1F6B-DBC2-73AD-085C-9C08696B0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8" y="105135"/>
            <a:ext cx="11274862" cy="1040620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E3 ligases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A80D83-A31D-3F9E-EBB9-FAE3C0B5F78B}"/>
              </a:ext>
            </a:extLst>
          </p:cNvPr>
          <p:cNvSpPr/>
          <p:nvPr/>
        </p:nvSpPr>
        <p:spPr>
          <a:xfrm rot="18749618">
            <a:off x="400976" y="4015362"/>
            <a:ext cx="817382" cy="1447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A82208-5DE2-6671-F552-D19971A8B9E1}"/>
              </a:ext>
            </a:extLst>
          </p:cNvPr>
          <p:cNvSpPr/>
          <p:nvPr/>
        </p:nvSpPr>
        <p:spPr>
          <a:xfrm rot="1110356">
            <a:off x="5710104" y="3725448"/>
            <a:ext cx="409621" cy="1447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3451D-F25A-780E-40D9-E2854D5B14CE}"/>
              </a:ext>
            </a:extLst>
          </p:cNvPr>
          <p:cNvSpPr txBox="1"/>
          <p:nvPr/>
        </p:nvSpPr>
        <p:spPr>
          <a:xfrm>
            <a:off x="7659619" y="6611779"/>
            <a:ext cx="60978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Jevtić, P., Haakonsen, D. L.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Rapé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Cell Chem Biol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1000–1013 (2021)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37DCC1-46A9-247F-8CBB-A88C98D30193}"/>
              </a:ext>
            </a:extLst>
          </p:cNvPr>
          <p:cNvSpPr/>
          <p:nvPr/>
        </p:nvSpPr>
        <p:spPr>
          <a:xfrm>
            <a:off x="2032947" y="1430697"/>
            <a:ext cx="239473" cy="141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AA987-8497-A988-D29C-7FBBC365AA2E}"/>
              </a:ext>
            </a:extLst>
          </p:cNvPr>
          <p:cNvSpPr/>
          <p:nvPr/>
        </p:nvSpPr>
        <p:spPr>
          <a:xfrm>
            <a:off x="9320962" y="3429000"/>
            <a:ext cx="239473" cy="141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EB0BA-A8A3-8E0C-BD8F-648C4093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64" y="991322"/>
            <a:ext cx="6468809" cy="2290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167803-91F6-DB7F-605A-FB0D270E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641" y="3196714"/>
            <a:ext cx="4620546" cy="25105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8FE933-D6F6-A3E5-7723-B191B4F5742B}"/>
              </a:ext>
            </a:extLst>
          </p:cNvPr>
          <p:cNvGrpSpPr/>
          <p:nvPr/>
        </p:nvGrpSpPr>
        <p:grpSpPr>
          <a:xfrm>
            <a:off x="3310487" y="5913703"/>
            <a:ext cx="5208853" cy="594540"/>
            <a:chOff x="1720749" y="8612187"/>
            <a:chExt cx="9429057" cy="7132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7A924B-1B1D-DA48-FAA8-F5ACF9EE4427}"/>
                </a:ext>
              </a:extLst>
            </p:cNvPr>
            <p:cNvSpPr txBox="1"/>
            <p:nvPr/>
          </p:nvSpPr>
          <p:spPr>
            <a:xfrm>
              <a:off x="1939475" y="8757310"/>
              <a:ext cx="8991601" cy="423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~600 E3 ligases are encoded in the human genome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D2BD9D4-2702-1135-D30D-5216EB2D57E9}"/>
                </a:ext>
              </a:extLst>
            </p:cNvPr>
            <p:cNvSpPr/>
            <p:nvPr/>
          </p:nvSpPr>
          <p:spPr bwMode="auto">
            <a:xfrm>
              <a:off x="1720749" y="8612187"/>
              <a:ext cx="9429057" cy="713224"/>
            </a:xfrm>
            <a:prstGeom prst="roundRect">
              <a:avLst>
                <a:gd name="adj" fmla="val 14572"/>
              </a:avLst>
            </a:prstGeom>
            <a:noFill/>
            <a:ln w="349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34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CEA1-DA78-24BE-7813-8DB9B66C2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73" y="177838"/>
            <a:ext cx="11798146" cy="940259"/>
          </a:xfrm>
        </p:spPr>
        <p:txBody>
          <a:bodyPr>
            <a:normAutofit fontScale="90000"/>
          </a:bodyPr>
          <a:lstStyle/>
          <a:p>
            <a:r>
              <a:rPr lang="en-US" dirty="0"/>
              <a:t>IKZF1 degradation by </a:t>
            </a:r>
            <a:r>
              <a:rPr lang="en-US" dirty="0" err="1"/>
              <a:t>iMIDs</a:t>
            </a:r>
            <a:r>
              <a:rPr lang="en-US" dirty="0"/>
              <a:t> in CRBN-dependent fashion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1023D-FBE7-ABDA-ECB2-240DF7F7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8" y="1670206"/>
            <a:ext cx="4143565" cy="4193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86A006-8824-36C2-1378-072EBB38A401}"/>
              </a:ext>
            </a:extLst>
          </p:cNvPr>
          <p:cNvSpPr/>
          <p:nvPr/>
        </p:nvSpPr>
        <p:spPr>
          <a:xfrm>
            <a:off x="449679" y="5329786"/>
            <a:ext cx="3375728" cy="534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425D2E-0CC6-F691-B50F-2B010B18259E}"/>
              </a:ext>
            </a:extLst>
          </p:cNvPr>
          <p:cNvSpPr/>
          <p:nvPr/>
        </p:nvSpPr>
        <p:spPr>
          <a:xfrm>
            <a:off x="660399" y="1670205"/>
            <a:ext cx="738144" cy="534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924BD-CAF9-F982-7C87-525C3567C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298" y="2384031"/>
            <a:ext cx="6875121" cy="2980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9742F1-3BAC-20A5-1E36-4B1147C70CD0}"/>
              </a:ext>
            </a:extLst>
          </p:cNvPr>
          <p:cNvSpPr txBox="1"/>
          <p:nvPr/>
        </p:nvSpPr>
        <p:spPr>
          <a:xfrm>
            <a:off x="8718115" y="6396335"/>
            <a:ext cx="3473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Krönke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J.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343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301–305 (2014).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Sievers, Q. 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1293–1303 (2018). </a:t>
            </a:r>
          </a:p>
        </p:txBody>
      </p:sp>
    </p:spTree>
    <p:extLst>
      <p:ext uri="{BB962C8B-B14F-4D97-AF65-F5344CB8AC3E}">
        <p14:creationId xmlns:p14="http://schemas.microsoft.com/office/powerpoint/2010/main" val="384802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F29C-D257-945F-762B-3E1CEFB8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20" y="133772"/>
            <a:ext cx="10515600" cy="84673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 transcription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9E4DD-5147-CD9C-101D-61633DCB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73" y="1079653"/>
            <a:ext cx="6764453" cy="5496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43BB7-513C-78CB-3A80-E3D4DE36D85D}"/>
              </a:ext>
            </a:extLst>
          </p:cNvPr>
          <p:cNvSpPr txBox="1"/>
          <p:nvPr/>
        </p:nvSpPr>
        <p:spPr>
          <a:xfrm>
            <a:off x="8890612" y="6576172"/>
            <a:ext cx="60978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Lambert, S. A.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172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650–665 (2018). </a:t>
            </a:r>
          </a:p>
        </p:txBody>
      </p:sp>
    </p:spTree>
    <p:extLst>
      <p:ext uri="{BB962C8B-B14F-4D97-AF65-F5344CB8AC3E}">
        <p14:creationId xmlns:p14="http://schemas.microsoft.com/office/powerpoint/2010/main" val="405934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55959-D8FF-08AF-C924-0907D3746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FFF9-0203-1161-AE52-384F033A7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20" y="133772"/>
            <a:ext cx="10515600" cy="84673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Bioinformatic screen to identify CR8 as molecular glue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10CBC-E5FB-F009-21F5-27A360F82311}"/>
              </a:ext>
            </a:extLst>
          </p:cNvPr>
          <p:cNvSpPr txBox="1"/>
          <p:nvPr/>
        </p:nvSpPr>
        <p:spPr>
          <a:xfrm>
            <a:off x="8830850" y="6576171"/>
            <a:ext cx="3519814" cy="277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Słabicki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M*, Kozicka, Z*,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(2020).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C121A-694C-B17F-AD49-E92B7F85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9"/>
          <a:stretch/>
        </p:blipFill>
        <p:spPr>
          <a:xfrm>
            <a:off x="846202" y="1519232"/>
            <a:ext cx="5057732" cy="4642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C2D72C-6961-A683-2CDC-73FCC204D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33" y="1072711"/>
            <a:ext cx="4808114" cy="5411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63461C-DA39-BD9A-D632-0E14017A6842}"/>
              </a:ext>
            </a:extLst>
          </p:cNvPr>
          <p:cNvSpPr/>
          <p:nvPr/>
        </p:nvSpPr>
        <p:spPr>
          <a:xfrm>
            <a:off x="6355777" y="889348"/>
            <a:ext cx="821637" cy="2066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ED23B-FAA5-FDEE-5A2C-D927D5A1C7F9}"/>
              </a:ext>
            </a:extLst>
          </p:cNvPr>
          <p:cNvSpPr/>
          <p:nvPr/>
        </p:nvSpPr>
        <p:spPr>
          <a:xfrm>
            <a:off x="6096000" y="1396843"/>
            <a:ext cx="821637" cy="2066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82C085-E57D-475B-29C1-BB7E7F5C46DA}"/>
              </a:ext>
            </a:extLst>
          </p:cNvPr>
          <p:cNvSpPr/>
          <p:nvPr/>
        </p:nvSpPr>
        <p:spPr>
          <a:xfrm>
            <a:off x="5836225" y="4367394"/>
            <a:ext cx="732773" cy="2066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25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156</Words>
  <Application>Microsoft Macintosh PowerPoint</Application>
  <PresentationFormat>Widescreen</PresentationFormat>
  <Paragraphs>15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Lucida Grande</vt:lpstr>
      <vt:lpstr>Office Theme</vt:lpstr>
      <vt:lpstr>CP Bootcamp Project</vt:lpstr>
      <vt:lpstr>Protein degradation</vt:lpstr>
      <vt:lpstr>E3 ligases</vt:lpstr>
      <vt:lpstr>IKZF1 degradation by iMIDs in CRBN-dependent fashion</vt:lpstr>
      <vt:lpstr>Human transcription factors</vt:lpstr>
      <vt:lpstr>Bioinformatic screen to identify CR8 as molecular glue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Jeremy Grevet</dc:creator>
  <cp:lastModifiedBy>Jeremy Grevet</cp:lastModifiedBy>
  <cp:revision>1</cp:revision>
  <dcterms:created xsi:type="dcterms:W3CDTF">2025-03-10T13:03:37Z</dcterms:created>
  <dcterms:modified xsi:type="dcterms:W3CDTF">2025-03-10T13:24:51Z</dcterms:modified>
</cp:coreProperties>
</file>